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267" r:id="rId3"/>
    <p:sldId id="256" r:id="rId4"/>
    <p:sldId id="268" r:id="rId5"/>
    <p:sldId id="259" r:id="rId6"/>
    <p:sldId id="257" r:id="rId7"/>
    <p:sldId id="274" r:id="rId8"/>
    <p:sldId id="270" r:id="rId9"/>
    <p:sldId id="271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05B7-480C-3544-9B7E-CA5ED58D8674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ACD7-50C1-5E4B-8E0D-D3A0E3F5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ACD7-50C1-5E4B-8E0D-D3A0E3F52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574B9B-15D2-EB45-9267-DA56C0DAB92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01ABE4-1E7E-D543-94E1-C5E4D01644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Advancing Rare Disease Treatments in the Era of Cures and Health Care Reform 2017</a:t>
            </a:r>
            <a:endParaRPr lang="en-US" sz="3200" dirty="0"/>
          </a:p>
        </p:txBody>
      </p:sp>
      <p:pic>
        <p:nvPicPr>
          <p:cNvPr id="7" name="Picture 6" descr="RDLA_V3_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1" y="2337380"/>
            <a:ext cx="3586222" cy="2685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71" y="5574969"/>
            <a:ext cx="886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 for having me here today.  Sorry I did not bring Jonny Lee Miller  with me this year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RDLA caucus 2014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23793" r="12037"/>
          <a:stretch/>
        </p:blipFill>
        <p:spPr>
          <a:xfrm>
            <a:off x="3702393" y="2190143"/>
            <a:ext cx="4961261" cy="32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08065_1318060961537833_745416418263516555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/>
          <a:stretch/>
        </p:blipFill>
        <p:spPr>
          <a:xfrm>
            <a:off x="4491466" y="1465461"/>
            <a:ext cx="4472022" cy="4637950"/>
          </a:xfrm>
          <a:prstGeom prst="rect">
            <a:avLst/>
          </a:prstGeom>
        </p:spPr>
      </p:pic>
      <p:pic>
        <p:nvPicPr>
          <p:cNvPr id="5" name="Picture 4" descr="Juniper 4: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 r="17242"/>
          <a:stretch/>
        </p:blipFill>
        <p:spPr>
          <a:xfrm>
            <a:off x="239298" y="1196296"/>
            <a:ext cx="3976053" cy="4907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298" y="174756"/>
            <a:ext cx="7725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STTR grants don’t fund outside of U.S.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98" y="6223511"/>
            <a:ext cx="388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Alexey </a:t>
            </a:r>
            <a:r>
              <a:rPr lang="en-US" dirty="0" err="1" smtClean="0"/>
              <a:t>Pshezhetsky</a:t>
            </a:r>
            <a:r>
              <a:rPr lang="en-US" dirty="0" smtClean="0"/>
              <a:t>, Montreal Canada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5351" y="6234983"/>
            <a:ext cx="497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Bigger and Claire O’Leary, Manchester, U.K.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80511" y="821087"/>
            <a:ext cx="350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Licensing these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44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7" y="1232269"/>
            <a:ext cx="3862232" cy="5625731"/>
          </a:xfrm>
        </p:spPr>
        <p:txBody>
          <a:bodyPr/>
          <a:lstStyle/>
          <a:p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They are the only known children with MPSIII D in the U.S.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 are hopeful that the Pediatric Priority Reviewer Voucher (CURES Act)  will sustain the development and commercialization of their treatment.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 descr="type-d-twins.jpg.w300h3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 b="2945"/>
          <a:stretch>
            <a:fillRect/>
          </a:stretch>
        </p:blipFill>
        <p:spPr>
          <a:xfrm>
            <a:off x="4804396" y="1787972"/>
            <a:ext cx="3904076" cy="381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3958" y="5735395"/>
            <a:ext cx="3352800" cy="824020"/>
          </a:xfrm>
        </p:spPr>
        <p:txBody>
          <a:bodyPr/>
          <a:lstStyle/>
          <a:p>
            <a:r>
              <a:rPr lang="en-US" dirty="0" smtClean="0"/>
              <a:t>1R41NS089061-01 $223,102</a:t>
            </a:r>
          </a:p>
          <a:p>
            <a:r>
              <a:rPr lang="en-US" dirty="0" smtClean="0"/>
              <a:t>1R41NS089061-02 $1,495,000.00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9313" y="290749"/>
            <a:ext cx="637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Only known MPS III D patients in the U.S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1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285" y="189578"/>
            <a:ext cx="8229600" cy="1393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Please hear us…The Science is here now!  We can’t loose momentum.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919624"/>
            <a:ext cx="3822192" cy="4767755"/>
          </a:xfrm>
        </p:spPr>
        <p:txBody>
          <a:bodyPr>
            <a:normAutofit/>
          </a:bodyPr>
          <a:lstStyle/>
          <a:p>
            <a:r>
              <a:rPr lang="en-US" dirty="0" smtClean="0"/>
              <a:t>Please support the Open Act- Repurpose drugs</a:t>
            </a:r>
          </a:p>
          <a:p>
            <a:endParaRPr lang="en-US" dirty="0" smtClean="0"/>
          </a:p>
          <a:p>
            <a:r>
              <a:rPr lang="en-US" dirty="0" smtClean="0"/>
              <a:t>Newborn Screening, saves lives. </a:t>
            </a:r>
          </a:p>
          <a:p>
            <a:endParaRPr lang="en-US" dirty="0" smtClean="0"/>
          </a:p>
          <a:p>
            <a:r>
              <a:rPr lang="en-US" dirty="0" smtClean="0"/>
              <a:t>Increase NIH &amp; FDA funding.</a:t>
            </a:r>
          </a:p>
          <a:p>
            <a:endParaRPr lang="en-US" dirty="0" smtClean="0"/>
          </a:p>
          <a:p>
            <a:r>
              <a:rPr lang="en-US" dirty="0" smtClean="0"/>
              <a:t>Affordable Care Act</a:t>
            </a:r>
          </a:p>
          <a:p>
            <a:pPr lvl="1"/>
            <a:r>
              <a:rPr lang="en-US" dirty="0" smtClean="0"/>
              <a:t>Preexisting conditions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Content Placeholder 9" descr="IMG_1543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16191"/>
          <a:stretch>
            <a:fillRect/>
          </a:stretch>
        </p:blipFill>
        <p:spPr>
          <a:xfrm>
            <a:off x="4864608" y="2311100"/>
            <a:ext cx="3822192" cy="3447288"/>
          </a:xfrm>
        </p:spPr>
      </p:pic>
    </p:spTree>
    <p:extLst>
      <p:ext uri="{BB962C8B-B14F-4D97-AF65-F5344CB8AC3E}">
        <p14:creationId xmlns:p14="http://schemas.microsoft.com/office/powerpoint/2010/main" val="67445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8333" y="551715"/>
            <a:ext cx="3812645" cy="14779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 picked my husband, Jeremy up at a dive bar in Hells </a:t>
            </a:r>
            <a:r>
              <a:rPr lang="en-US" dirty="0"/>
              <a:t>K</a:t>
            </a:r>
            <a:r>
              <a:rPr lang="en-US" dirty="0" smtClean="0"/>
              <a:t>itchen”  - Jill Wood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68333" y="2367540"/>
            <a:ext cx="3818467" cy="305440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At the time:</a:t>
            </a:r>
          </a:p>
          <a:p>
            <a:r>
              <a:rPr lang="en-US" sz="2800" dirty="0" smtClean="0"/>
              <a:t>Jeremy worked in film and I worked in fashion.</a:t>
            </a:r>
            <a:endParaRPr lang="en-US" sz="2800" dirty="0"/>
          </a:p>
          <a:p>
            <a:endParaRPr lang="en-US" dirty="0"/>
          </a:p>
          <a:p>
            <a:r>
              <a:rPr lang="en-US" sz="2800" dirty="0" smtClean="0"/>
              <a:t>We fell in love and moved into a tiny apartment in the L.E.S. NY. Life </a:t>
            </a:r>
            <a:r>
              <a:rPr lang="en-US" sz="2800" dirty="0"/>
              <a:t>was </a:t>
            </a:r>
            <a:r>
              <a:rPr lang="en-US" sz="2800" dirty="0" smtClean="0"/>
              <a:t>perfect.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751162"/>
            <a:ext cx="393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Our Love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tory…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Placeholder 2" descr="2495_52594227214_8102674_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>
            <a:fillRect/>
          </a:stretch>
        </p:blipFill>
        <p:spPr>
          <a:xfrm>
            <a:off x="838200" y="1500432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26785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26" y="272935"/>
            <a:ext cx="8336892" cy="6733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</a:t>
            </a:r>
            <a:r>
              <a:rPr lang="en-US" dirty="0" smtClean="0"/>
              <a:t>ur only child Jonah was born in 2008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26" y="946268"/>
            <a:ext cx="4196508" cy="573247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 descr="39140_407899307214_6280275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5"/>
          <a:stretch/>
        </p:blipFill>
        <p:spPr>
          <a:xfrm>
            <a:off x="269226" y="2330708"/>
            <a:ext cx="5245817" cy="4348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258" y="1872019"/>
            <a:ext cx="30476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u="sng" dirty="0" smtClean="0">
              <a:solidFill>
                <a:srgbClr val="FFFFFF"/>
              </a:solidFill>
            </a:endParaRPr>
          </a:p>
          <a:p>
            <a:pPr algn="ctr"/>
            <a:endParaRPr lang="en-US" sz="2400" u="sng" dirty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Each one of us carries several </a:t>
            </a:r>
            <a:r>
              <a:rPr lang="en-US" sz="2400" dirty="0">
                <a:solidFill>
                  <a:srgbClr val="FFFFFF"/>
                </a:solidFill>
              </a:rPr>
              <a:t>m</a:t>
            </a:r>
            <a:r>
              <a:rPr lang="en-US" sz="2400" dirty="0" smtClean="0">
                <a:solidFill>
                  <a:srgbClr val="FFFFFF"/>
                </a:solidFill>
              </a:rPr>
              <a:t>utations that you can pass to your child.</a:t>
            </a:r>
          </a:p>
          <a:p>
            <a:endParaRPr lang="en-US" dirty="0"/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All you young staffers in the back that are thinking about planning your families LISTEN UP!  This could be your story too.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149" y="1039433"/>
            <a:ext cx="748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My pregnancy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labor </a:t>
            </a:r>
            <a:r>
              <a:rPr lang="en-US" sz="2400" dirty="0">
                <a:solidFill>
                  <a:schemeClr val="bg1"/>
                </a:solidFill>
              </a:rPr>
              <a:t>was  </a:t>
            </a:r>
            <a:r>
              <a:rPr lang="en-US" sz="2400" dirty="0" smtClean="0">
                <a:solidFill>
                  <a:schemeClr val="bg1"/>
                </a:solidFill>
              </a:rPr>
              <a:t>uncomplicated.  Jonah </a:t>
            </a:r>
            <a:r>
              <a:rPr lang="en-US" sz="2400" dirty="0">
                <a:solidFill>
                  <a:schemeClr val="bg1"/>
                </a:solidFill>
              </a:rPr>
              <a:t>was perfect in every </a:t>
            </a:r>
            <a:r>
              <a:rPr lang="en-US" sz="2400" dirty="0" smtClean="0">
                <a:solidFill>
                  <a:schemeClr val="bg1"/>
                </a:solidFill>
              </a:rPr>
              <a:t>way.  </a:t>
            </a:r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e had NO idea that we had both passed down our genetic mutations to Jonah.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9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333" y="909975"/>
            <a:ext cx="8741834" cy="5782143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5900" dirty="0" smtClean="0">
                <a:solidFill>
                  <a:schemeClr val="bg1"/>
                </a:solidFill>
              </a:rPr>
              <a:t>Our </a:t>
            </a:r>
            <a:r>
              <a:rPr lang="en-US" sz="5900" dirty="0">
                <a:solidFill>
                  <a:schemeClr val="bg1"/>
                </a:solidFill>
              </a:rPr>
              <a:t>doctor suggested an MRI based on </a:t>
            </a:r>
            <a:r>
              <a:rPr lang="en-US" sz="5900" dirty="0" smtClean="0">
                <a:solidFill>
                  <a:schemeClr val="bg1"/>
                </a:solidFill>
              </a:rPr>
              <a:t>Jonah’s </a:t>
            </a:r>
            <a:r>
              <a:rPr lang="en-US" sz="5900" dirty="0">
                <a:solidFill>
                  <a:schemeClr val="bg1"/>
                </a:solidFill>
              </a:rPr>
              <a:t>head circumference. </a:t>
            </a:r>
            <a:r>
              <a:rPr lang="en-US" sz="5900" b="1" dirty="0">
                <a:solidFill>
                  <a:schemeClr val="bg1"/>
                </a:solidFill>
              </a:rPr>
              <a:t>Jonah was </a:t>
            </a:r>
            <a:r>
              <a:rPr lang="en-US" sz="5900" b="1" dirty="0" err="1">
                <a:solidFill>
                  <a:schemeClr val="bg1"/>
                </a:solidFill>
              </a:rPr>
              <a:t>dx’d</a:t>
            </a:r>
            <a:r>
              <a:rPr lang="en-US" sz="5900" b="1" dirty="0">
                <a:solidFill>
                  <a:schemeClr val="bg1"/>
                </a:solidFill>
              </a:rPr>
              <a:t> with MPSIIIC at 22mo. </a:t>
            </a:r>
            <a:endParaRPr lang="en-US" sz="5900" b="1" dirty="0" smtClean="0">
              <a:solidFill>
                <a:schemeClr val="bg1"/>
              </a:solidFill>
            </a:endParaRPr>
          </a:p>
          <a:p>
            <a:endParaRPr lang="en-US" sz="5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Jonah </a:t>
            </a:r>
            <a:r>
              <a:rPr lang="en-US" sz="5900" dirty="0">
                <a:solidFill>
                  <a:schemeClr val="accent1">
                    <a:lumMod val="50000"/>
                  </a:schemeClr>
                </a:solidFill>
              </a:rPr>
              <a:t>is the youngest known child to have been diagnosed A-symptomatic without an older brother or sister being </a:t>
            </a:r>
            <a:r>
              <a:rPr lang="en-US" sz="5900" dirty="0" err="1">
                <a:solidFill>
                  <a:schemeClr val="accent1">
                    <a:lumMod val="50000"/>
                  </a:schemeClr>
                </a:solidFill>
              </a:rPr>
              <a:t>dx’d</a:t>
            </a:r>
            <a:r>
              <a:rPr lang="en-US" sz="5900" dirty="0">
                <a:solidFill>
                  <a:schemeClr val="accent1">
                    <a:lumMod val="50000"/>
                  </a:schemeClr>
                </a:solidFill>
              </a:rPr>
              <a:t> first</a:t>
            </a:r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en-US" sz="5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On average MPSIIIC children are not </a:t>
            </a:r>
            <a:r>
              <a:rPr lang="en-US" sz="5900" dirty="0" err="1" smtClean="0">
                <a:solidFill>
                  <a:schemeClr val="accent1">
                    <a:lumMod val="50000"/>
                  </a:schemeClr>
                </a:solidFill>
              </a:rPr>
              <a:t>dx’d</a:t>
            </a:r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 until 6 years of age.</a:t>
            </a:r>
          </a:p>
          <a:p>
            <a:pPr lvl="1"/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We need New Born Screening.</a:t>
            </a:r>
          </a:p>
          <a:p>
            <a:endParaRPr lang="en-US" sz="5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</a:rPr>
              <a:t>We were ‘lucky’ Jonah was diagnosed before disease onset;  giving us the chance to save his hearing and receive early intervention services that gave him the chance to speak at age level. </a:t>
            </a:r>
            <a:r>
              <a:rPr lang="en-US" sz="5900" b="1" u="sng" dirty="0" smtClean="0">
                <a:solidFill>
                  <a:schemeClr val="accent1">
                    <a:lumMod val="50000"/>
                  </a:schemeClr>
                </a:solidFill>
              </a:rPr>
              <a:t>To fight his fate!</a:t>
            </a:r>
          </a:p>
          <a:p>
            <a:endParaRPr lang="en-US" sz="5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900" b="1" dirty="0" err="1">
                <a:solidFill>
                  <a:schemeClr val="accent1">
                    <a:lumMod val="50000"/>
                  </a:schemeClr>
                </a:solidFill>
              </a:rPr>
              <a:t>Sanfilippo</a:t>
            </a: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</a:rPr>
              <a:t> is terminal and there is no treatment.</a:t>
            </a:r>
          </a:p>
          <a:p>
            <a:pPr marL="0" indent="0">
              <a:buNone/>
            </a:pPr>
            <a:endParaRPr lang="en-US" sz="5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551" y="91876"/>
            <a:ext cx="8229600" cy="818100"/>
          </a:xfrm>
        </p:spPr>
        <p:txBody>
          <a:bodyPr/>
          <a:lstStyle/>
          <a:p>
            <a:pPr algn="l"/>
            <a:r>
              <a:rPr lang="en-US" dirty="0" smtClean="0"/>
              <a:t>Ground Zero a.k.a. Diagnosis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6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024"/>
            <a:ext cx="9144000" cy="5702976"/>
          </a:xfrm>
        </p:spPr>
        <p:txBody>
          <a:bodyPr>
            <a:normAutofit fontScale="92500"/>
          </a:bodyPr>
          <a:lstStyle/>
          <a:p>
            <a:r>
              <a:rPr lang="en-US" sz="3200" dirty="0" err="1" smtClean="0"/>
              <a:t>Sanfilippo</a:t>
            </a:r>
            <a:r>
              <a:rPr lang="en-US" sz="3200" dirty="0" smtClean="0"/>
              <a:t> is one of the 6 forms of </a:t>
            </a:r>
            <a:r>
              <a:rPr lang="en-US" sz="3200" dirty="0" err="1" smtClean="0"/>
              <a:t>Mucopolysaccharidosis</a:t>
            </a:r>
            <a:r>
              <a:rPr lang="en-US" sz="3200" dirty="0"/>
              <a:t> </a:t>
            </a:r>
            <a:r>
              <a:rPr lang="en-US" sz="3200" dirty="0" smtClean="0"/>
              <a:t>(MPS)</a:t>
            </a:r>
          </a:p>
          <a:p>
            <a:r>
              <a:rPr lang="en-US" sz="3200" dirty="0" err="1" smtClean="0"/>
              <a:t>Sanfilippo</a:t>
            </a:r>
            <a:r>
              <a:rPr lang="en-US" sz="3200" dirty="0" smtClean="0"/>
              <a:t> breaks down into 4 Subtypes: A,B,C,D</a:t>
            </a:r>
          </a:p>
          <a:p>
            <a:r>
              <a:rPr lang="en-US" sz="3200" dirty="0" smtClean="0"/>
              <a:t>MPSIIIC and D are ‘said’ to occur in 1 in 1.5  Million births. We’re an ‘</a:t>
            </a:r>
            <a:r>
              <a:rPr lang="en-US" sz="3200" dirty="0" err="1" smtClean="0"/>
              <a:t>uber</a:t>
            </a:r>
            <a:r>
              <a:rPr lang="en-US" sz="3200" dirty="0" smtClean="0"/>
              <a:t>’ rare disease</a:t>
            </a:r>
          </a:p>
          <a:p>
            <a:r>
              <a:rPr lang="en-US" sz="3200" dirty="0" smtClean="0"/>
              <a:t>20 MPSIIIC  and 2 MPS IIID are </a:t>
            </a:r>
            <a:r>
              <a:rPr lang="en-US" sz="3200" b="1" dirty="0" smtClean="0"/>
              <a:t>known of </a:t>
            </a:r>
            <a:r>
              <a:rPr lang="en-US" sz="3200" dirty="0" smtClean="0"/>
              <a:t>in the US</a:t>
            </a:r>
          </a:p>
          <a:p>
            <a:r>
              <a:rPr lang="en-US" sz="3200" dirty="0" smtClean="0"/>
              <a:t>Our children are missing an enzyme that breaks down a complex sugar chain, </a:t>
            </a:r>
            <a:r>
              <a:rPr lang="en-US" sz="3200" dirty="0" err="1" smtClean="0"/>
              <a:t>Hepran</a:t>
            </a:r>
            <a:r>
              <a:rPr lang="en-US" sz="3200" dirty="0" smtClean="0"/>
              <a:t> Sulfate.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Hepran</a:t>
            </a:r>
            <a:r>
              <a:rPr lang="en-US" sz="3200" dirty="0" smtClean="0"/>
              <a:t> Sulfate is left to store up in every cell of the body.  </a:t>
            </a:r>
            <a:r>
              <a:rPr lang="en-US" sz="3200" b="1" dirty="0" smtClean="0"/>
              <a:t>Causing catastrophic effects; in most cases leading to death before the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decade of life.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25" y="227493"/>
            <a:ext cx="8229600" cy="92753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Sanfilippo</a:t>
            </a:r>
            <a:r>
              <a:rPr lang="en-US" dirty="0" smtClean="0"/>
              <a:t> Syndrome facts…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246" y="260530"/>
            <a:ext cx="578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hit the ground running…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2149450"/>
            <a:ext cx="5780774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Identified Patient Population</a:t>
            </a:r>
          </a:p>
          <a:p>
            <a:r>
              <a:rPr lang="en-US" sz="3200" dirty="0" smtClean="0"/>
              <a:t>Held Patient Population Meeting in 2010</a:t>
            </a:r>
          </a:p>
          <a:p>
            <a:r>
              <a:rPr lang="en-US" sz="3200" dirty="0" smtClean="0"/>
              <a:t>Identified Research</a:t>
            </a:r>
          </a:p>
          <a:p>
            <a:r>
              <a:rPr lang="en-US" sz="3200" dirty="0" smtClean="0"/>
              <a:t>Started Funding Research</a:t>
            </a:r>
          </a:p>
          <a:p>
            <a:r>
              <a:rPr lang="en-US" sz="3200" dirty="0" smtClean="0"/>
              <a:t>Created MPS Patient Registry</a:t>
            </a:r>
            <a:endParaRPr lang="en-US" sz="3200" dirty="0"/>
          </a:p>
        </p:txBody>
      </p:sp>
      <p:pic>
        <p:nvPicPr>
          <p:cNvPr id="12" name="Picture 11" descr="JJB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94" y="3136419"/>
            <a:ext cx="3570944" cy="34684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246" y="906861"/>
            <a:ext cx="82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Created Jonah’s Just Begun-Foundation to Cure </a:t>
            </a:r>
            <a:r>
              <a:rPr lang="en-US" sz="2400" dirty="0" err="1" smtClean="0">
                <a:solidFill>
                  <a:srgbClr val="FFFFFF"/>
                </a:solidFill>
              </a:rPr>
              <a:t>Sanfilippo</a:t>
            </a:r>
            <a:r>
              <a:rPr lang="en-US" sz="2400" dirty="0" smtClean="0">
                <a:solidFill>
                  <a:srgbClr val="FFFFFF"/>
                </a:solidFill>
              </a:rPr>
              <a:t> Inc.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ConnectMP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" y="5600146"/>
            <a:ext cx="4454777" cy="12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S_logogroupA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b="7256"/>
          <a:stretch>
            <a:fillRect/>
          </a:stretch>
        </p:blipFill>
        <p:spPr>
          <a:xfrm>
            <a:off x="0" y="2502436"/>
            <a:ext cx="8838450" cy="41896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506" y="303324"/>
            <a:ext cx="8229600" cy="102232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JJB is not alone!</a:t>
            </a:r>
            <a:br>
              <a:rPr lang="en-US" dirty="0" smtClean="0"/>
            </a:br>
            <a:r>
              <a:rPr lang="en-US" dirty="0" smtClean="0"/>
              <a:t>We fight our </a:t>
            </a:r>
            <a:r>
              <a:rPr lang="en-US" dirty="0" err="1" smtClean="0"/>
              <a:t>childrens</a:t>
            </a:r>
            <a:r>
              <a:rPr lang="en-US" dirty="0" smtClean="0"/>
              <a:t> fate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6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Still not enough…</a:t>
            </a:r>
            <a:br>
              <a:rPr lang="en-US" dirty="0" smtClean="0"/>
            </a:br>
            <a:r>
              <a:rPr lang="en-US" dirty="0" smtClean="0"/>
              <a:t>Co-Founded virtual biotech</a:t>
            </a:r>
            <a:endParaRPr lang="en-US" dirty="0"/>
          </a:p>
        </p:txBody>
      </p:sp>
      <p:pic>
        <p:nvPicPr>
          <p:cNvPr id="5" name="Content Placeholder 4" descr="PN_logo_slogan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94"/>
          <a:stretch/>
        </p:blipFill>
        <p:spPr>
          <a:xfrm>
            <a:off x="173163" y="1969754"/>
            <a:ext cx="8660841" cy="4535424"/>
          </a:xfrm>
        </p:spPr>
      </p:pic>
    </p:spTree>
    <p:extLst>
      <p:ext uri="{BB962C8B-B14F-4D97-AF65-F5344CB8AC3E}">
        <p14:creationId xmlns:p14="http://schemas.microsoft.com/office/powerpoint/2010/main" val="46147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5" y="266822"/>
            <a:ext cx="8229600" cy="1090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NIH </a:t>
            </a:r>
            <a:r>
              <a:rPr lang="en-US" dirty="0"/>
              <a:t>has yet been given their budget for </a:t>
            </a:r>
            <a:r>
              <a:rPr lang="en-US" dirty="0" smtClean="0"/>
              <a:t>this round </a:t>
            </a:r>
            <a:r>
              <a:rPr lang="en-US" dirty="0"/>
              <a:t>of STTR funding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137" y="1969366"/>
            <a:ext cx="3822192" cy="4659014"/>
          </a:xfrm>
        </p:spPr>
        <p:txBody>
          <a:bodyPr>
            <a:normAutofit/>
          </a:bodyPr>
          <a:lstStyle/>
          <a:p>
            <a:r>
              <a:rPr lang="en-US" dirty="0"/>
              <a:t>Grass roots funding only goes so far</a:t>
            </a:r>
          </a:p>
          <a:p>
            <a:r>
              <a:rPr lang="en-US" dirty="0"/>
              <a:t>Need millions to get to clinical trial</a:t>
            </a:r>
          </a:p>
          <a:p>
            <a:r>
              <a:rPr lang="en-US" dirty="0"/>
              <a:t>Co-Founded virtual biotech, Phoenix Nest</a:t>
            </a:r>
          </a:p>
          <a:p>
            <a:r>
              <a:rPr lang="en-US" dirty="0"/>
              <a:t>We have won 3 NIH STTR grants ( ~2M)</a:t>
            </a:r>
          </a:p>
          <a:p>
            <a:r>
              <a:rPr lang="en-US" b="1" dirty="0"/>
              <a:t>1 pending STTR ($225k)</a:t>
            </a:r>
          </a:p>
          <a:p>
            <a:r>
              <a:rPr lang="en-US" dirty="0"/>
              <a:t>1 pending </a:t>
            </a:r>
            <a:r>
              <a:rPr lang="en-US" dirty="0" smtClean="0"/>
              <a:t>RO1</a:t>
            </a:r>
          </a:p>
          <a:p>
            <a:r>
              <a:rPr lang="en-US" dirty="0" smtClean="0"/>
              <a:t>Licensing IP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Group Photo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5943"/>
          <a:stretch>
            <a:fillRect/>
          </a:stretch>
        </p:blipFill>
        <p:spPr>
          <a:xfrm>
            <a:off x="4829735" y="2413130"/>
            <a:ext cx="3822192" cy="3447288"/>
          </a:xfrm>
        </p:spPr>
      </p:pic>
      <p:sp>
        <p:nvSpPr>
          <p:cNvPr id="6" name="TextBox 5"/>
          <p:cNvSpPr txBox="1"/>
          <p:nvPr/>
        </p:nvSpPr>
        <p:spPr>
          <a:xfrm>
            <a:off x="4829735" y="6006075"/>
            <a:ext cx="361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LABiomed</a:t>
            </a:r>
            <a:r>
              <a:rPr lang="en-US" sz="2400" dirty="0" smtClean="0"/>
              <a:t> MPSIII D and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5288" y="1402618"/>
            <a:ext cx="362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Business Technology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9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2344</TotalTime>
  <Words>587</Words>
  <Application>Microsoft Macintosh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Advancing Rare Disease Treatments in the Era of Cures and Health Care Reform 2017</vt:lpstr>
      <vt:lpstr>“I picked my husband, Jeremy up at a dive bar in Hells Kitchen”  - Jill Wood</vt:lpstr>
      <vt:lpstr>Our only child Jonah was born in 2008</vt:lpstr>
      <vt:lpstr>Ground Zero a.k.a. Diagnosis Day</vt:lpstr>
      <vt:lpstr>Sanfilippo Syndrome facts…</vt:lpstr>
      <vt:lpstr>PowerPoint Presentation</vt:lpstr>
      <vt:lpstr>JJB is not alone! We fight our childrens fate together.</vt:lpstr>
      <vt:lpstr>Still not enough… Co-Founded virtual biotech</vt:lpstr>
      <vt:lpstr> NIH has yet been given their budget for this round of STTR funding </vt:lpstr>
      <vt:lpstr>PowerPoint Presentation</vt:lpstr>
      <vt:lpstr>  They are the only known children with MPSIII D in the U.S.  We are hopeful that the Pediatric Priority Reviewer Voucher (CURES Act)  will sustain the development and commercialization of their treatment.  </vt:lpstr>
      <vt:lpstr>Please hear us…The Science is here now!  We can’t loose momentum.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Wood</dc:creator>
  <cp:lastModifiedBy>Jill Wood</cp:lastModifiedBy>
  <cp:revision>89</cp:revision>
  <cp:lastPrinted>2017-02-28T14:34:43Z</cp:lastPrinted>
  <dcterms:created xsi:type="dcterms:W3CDTF">2017-02-26T17:30:34Z</dcterms:created>
  <dcterms:modified xsi:type="dcterms:W3CDTF">2017-03-02T21:02:36Z</dcterms:modified>
</cp:coreProperties>
</file>